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jqoK0BbDhVDc6qzAFJCQaXxHT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787b0f0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7787b0f0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74d4c7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7774d4c7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3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3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5" name="Google Shape;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9" name="Google Shape;59;p4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3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/>
        </p:nvSpPr>
        <p:spPr>
          <a:xfrm>
            <a:off x="2678400" y="2855400"/>
            <a:ext cx="3787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TechCare</a:t>
            </a:r>
            <a:endParaRPr b="1" i="0" sz="60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150" y="1215175"/>
            <a:ext cx="1709700" cy="17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875" y="1162874"/>
            <a:ext cx="3262100" cy="2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3254875" y="139050"/>
            <a:ext cx="1777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 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5">
            <a:alphaModFix/>
          </a:blip>
          <a:srcRect b="0" l="2050" r="-2049" t="0"/>
          <a:stretch/>
        </p:blipFill>
        <p:spPr>
          <a:xfrm>
            <a:off x="6217850" y="1805875"/>
            <a:ext cx="871075" cy="8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/>
        </p:nvSpPr>
        <p:spPr>
          <a:xfrm>
            <a:off x="0" y="1818150"/>
            <a:ext cx="5297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Um sistema que informa para os responsáveis a temperatura e umidade das UTIs hospitalares, sem a  necessidade de contato para conferir e ao mesmo tempo, reduz a chance de contaminação.</a:t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161900" y="1834050"/>
            <a:ext cx="46974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600">
                <a:solidFill>
                  <a:srgbClr val="000000"/>
                </a:solidFill>
              </a:rPr>
              <a:t>Médicos e enfermeiros terão acesso às informações coletadas para identificar se a temperatura e umidade das alas estão nos níveis adequados para maximizar o tratamento e minimizar os riscos de contaminação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750650" y="433875"/>
            <a:ext cx="3519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EC-19 System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6725" y="628000"/>
            <a:ext cx="3887500" cy="3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>
            <a:off x="4977595" y="597722"/>
            <a:ext cx="3739616" cy="3268327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"/>
          <p:cNvSpPr txBox="1"/>
          <p:nvPr>
            <p:ph type="title"/>
          </p:nvPr>
        </p:nvSpPr>
        <p:spPr>
          <a:xfrm>
            <a:off x="5378698" y="1313531"/>
            <a:ext cx="289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b="1" lang="pt-BR">
                <a:solidFill>
                  <a:schemeClr val="dk1"/>
                </a:solidFill>
              </a:rPr>
              <a:t> funciona o sistema?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50" y="597725"/>
            <a:ext cx="3836425" cy="3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325" y="1996850"/>
            <a:ext cx="3146650" cy="3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 rotWithShape="1">
          <a:blip r:embed="rId4">
            <a:alphaModFix/>
          </a:blip>
          <a:srcRect b="6842" l="4852" r="0" t="-571"/>
          <a:stretch/>
        </p:blipFill>
        <p:spPr>
          <a:xfrm>
            <a:off x="0" y="209950"/>
            <a:ext cx="5293775" cy="49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5557100" y="719800"/>
            <a:ext cx="3209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Site institucional</a:t>
            </a:r>
            <a:endParaRPr b="1" i="0" sz="3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objeto, kit, placa, relógio&#10;&#10;Descrição gerada automaticamente"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100" y="821425"/>
            <a:ext cx="5143300" cy="3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 flipH="1">
            <a:off x="1" y="374269"/>
            <a:ext cx="4512878" cy="4394869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dk1">
              <a:alpha val="7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5"/>
          <p:cNvSpPr txBox="1"/>
          <p:nvPr>
            <p:ph type="title"/>
          </p:nvPr>
        </p:nvSpPr>
        <p:spPr>
          <a:xfrm>
            <a:off x="532086" y="1061100"/>
            <a:ext cx="31533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pt-BR" sz="2700">
                <a:solidFill>
                  <a:srgbClr val="D9D9D9"/>
                </a:solidFill>
              </a:rPr>
              <a:t>Montagem do Hardware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185" name="Google Shape;185;p15"/>
          <p:cNvCxnSpPr/>
          <p:nvPr/>
        </p:nvCxnSpPr>
        <p:spPr>
          <a:xfrm>
            <a:off x="1715288" y="2128492"/>
            <a:ext cx="701700" cy="0"/>
          </a:xfrm>
          <a:prstGeom prst="straightConnector1">
            <a:avLst/>
          </a:prstGeom>
          <a:noFill/>
          <a:ln cap="sq" cmpd="sng" w="25400">
            <a:solidFill>
              <a:srgbClr val="FEFEF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86" name="Google Shape;186;p15"/>
          <p:cNvSpPr txBox="1"/>
          <p:nvPr/>
        </p:nvSpPr>
        <p:spPr>
          <a:xfrm>
            <a:off x="680410" y="2282524"/>
            <a:ext cx="2856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Programação do Sistema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371" y="159875"/>
            <a:ext cx="1629629" cy="1629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 txBox="1"/>
          <p:nvPr/>
        </p:nvSpPr>
        <p:spPr>
          <a:xfrm>
            <a:off x="419000" y="3505650"/>
            <a:ext cx="3294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Simulação do arduino e dados estatísticos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15"/>
          <p:cNvCxnSpPr/>
          <p:nvPr/>
        </p:nvCxnSpPr>
        <p:spPr>
          <a:xfrm>
            <a:off x="1715288" y="3407667"/>
            <a:ext cx="701700" cy="0"/>
          </a:xfrm>
          <a:prstGeom prst="straightConnector1">
            <a:avLst/>
          </a:prstGeom>
          <a:noFill/>
          <a:ln cap="sq" cmpd="sng" w="25400">
            <a:solidFill>
              <a:srgbClr val="FEFEFE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309" y="0"/>
            <a:ext cx="91533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"/>
            <a:ext cx="9144000" cy="514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type="title"/>
          </p:nvPr>
        </p:nvSpPr>
        <p:spPr>
          <a:xfrm>
            <a:off x="0" y="230800"/>
            <a:ext cx="265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pt-BR" sz="3700">
                <a:solidFill>
                  <a:srgbClr val="D9D9D9"/>
                </a:solidFill>
              </a:rPr>
              <a:t>Simulação do arduino</a:t>
            </a:r>
            <a:endParaRPr sz="380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idx="1" type="body"/>
          </p:nvPr>
        </p:nvSpPr>
        <p:spPr>
          <a:xfrm>
            <a:off x="719350" y="866625"/>
            <a:ext cx="25722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Rafael Rocha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Guilherme Alves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Lucas Toscani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Douglas Dourado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Guilherme Gomes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1476900" y="374500"/>
            <a:ext cx="2035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Nosso time</a:t>
            </a:r>
            <a:endParaRPr b="1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504" y="679777"/>
            <a:ext cx="3814121" cy="3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875" y="904688"/>
            <a:ext cx="3334175" cy="3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>
            <p:ph type="title"/>
          </p:nvPr>
        </p:nvSpPr>
        <p:spPr>
          <a:xfrm>
            <a:off x="33150" y="418225"/>
            <a:ext cx="32433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pt-BR" sz="2700">
                <a:solidFill>
                  <a:srgbClr val="D9D9D9"/>
                </a:solidFill>
              </a:rPr>
              <a:t>Dados estatísticos do sensor DHT11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25" y="1555250"/>
            <a:ext cx="3413375" cy="34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Simulador financeiro</a:t>
            </a:r>
            <a:endParaRPr b="1" sz="30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generated with very high confidence"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328" y="1007863"/>
            <a:ext cx="6122598" cy="388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b="0" l="1220" r="-1218" t="0"/>
          <a:stretch/>
        </p:blipFill>
        <p:spPr>
          <a:xfrm>
            <a:off x="6243801" y="537673"/>
            <a:ext cx="2316552" cy="231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7450" y="320907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0150" y="392382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7575" y="317785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7500" y="1769325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000" y="234665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7800" y="1566900"/>
            <a:ext cx="389875" cy="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7600" y="2464350"/>
            <a:ext cx="389875" cy="3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739176" y="1464667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pt-BR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/>
          </a:p>
        </p:txBody>
      </p:sp>
      <p:pic>
        <p:nvPicPr>
          <p:cNvPr descr="Arrow Clockwise curve" id="234" name="Google Shape;2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9222">
            <a:off x="4308437" y="3033552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023672">
            <a:off x="4086362" y="1004102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124" y="21768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3725" y="3314050"/>
            <a:ext cx="1012200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9224" y="2176800"/>
            <a:ext cx="979750" cy="97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239" name="Google Shape;2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591538" y="298342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1585" y="474800"/>
            <a:ext cx="1416475" cy="1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>
            <p:ph type="title"/>
          </p:nvPr>
        </p:nvSpPr>
        <p:spPr>
          <a:xfrm>
            <a:off x="739176" y="1464667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pt-BR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/>
          </a:p>
        </p:txBody>
      </p:sp>
      <p:pic>
        <p:nvPicPr>
          <p:cNvPr descr="A picture containing screenshot&#10;&#10;Description generated with very high confidence"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48" y="176827"/>
            <a:ext cx="1294495" cy="128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248" name="Google Shape;2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274116">
            <a:off x="4164325" y="3310927"/>
            <a:ext cx="1252696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8975" y="1831163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3723" y="697950"/>
            <a:ext cx="1416475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251" name="Google Shape;2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23672">
            <a:off x="3878462" y="1199027"/>
            <a:ext cx="1252695" cy="12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4853" y="2224113"/>
            <a:ext cx="1215438" cy="1215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253" name="Google Shape;2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851688">
            <a:off x="6899699" y="3142027"/>
            <a:ext cx="1252697" cy="123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94375" y="3279238"/>
            <a:ext cx="1294500" cy="12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161900" y="1834050"/>
            <a:ext cx="46974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SzPts val="1400"/>
              <a:buNone/>
            </a:pPr>
            <a:r>
              <a:rPr lang="pt-BR" sz="1600">
                <a:solidFill>
                  <a:srgbClr val="FFFFFF"/>
                </a:solidFill>
              </a:rPr>
              <a:t>Utilizamos a asana como ferramenta de gestão de projeto. Com ela, conseguimos organizar nossos afazeres e otimizar o nosso tempo, deixando o backlog organizado de uma forma clara.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750650" y="433875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 nos organizamos?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475" y="1154625"/>
            <a:ext cx="2983225" cy="29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5" y="1168650"/>
            <a:ext cx="7287977" cy="392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Reuniões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25" y="1179250"/>
            <a:ext cx="7287977" cy="392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575" y="41923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372750" y="216950"/>
            <a:ext cx="5491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Sprints semanais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775" y="125925"/>
            <a:ext cx="142177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75" y="1277225"/>
            <a:ext cx="7287974" cy="381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/>
        </p:nvSpPr>
        <p:spPr>
          <a:xfrm>
            <a:off x="2900750" y="2014500"/>
            <a:ext cx="43914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240275" y="767850"/>
            <a:ext cx="3172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pt-BR" sz="2800">
                <a:solidFill>
                  <a:srgbClr val="F3F3F3"/>
                </a:solidFill>
              </a:rPr>
              <a:t>Contextualização</a:t>
            </a:r>
            <a:endParaRPr sz="2800">
              <a:solidFill>
                <a:srgbClr val="F3F3F3"/>
              </a:solidFill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98530">
            <a:off x="3795474" y="579800"/>
            <a:ext cx="4146451" cy="414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87b0f0e6_0_5"/>
          <p:cNvSpPr txBox="1"/>
          <p:nvPr>
            <p:ph idx="1" type="body"/>
          </p:nvPr>
        </p:nvSpPr>
        <p:spPr>
          <a:xfrm>
            <a:off x="312600" y="834100"/>
            <a:ext cx="4259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600">
                <a:solidFill>
                  <a:srgbClr val="000000"/>
                </a:solidFill>
              </a:rPr>
              <a:t>O Covid - 19 é o causador da pandemia que o mundo está vivendo atualmente, possuindo um índice de contaminação altíssimo e taxa de mortalidade de aproximadamente 10%.  </a:t>
            </a:r>
            <a:endParaRPr sz="1600"/>
          </a:p>
        </p:txBody>
      </p:sp>
      <p:pic>
        <p:nvPicPr>
          <p:cNvPr id="85" name="Google Shape;85;g7787b0f0e6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450" y="41567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7787b0f0e6_0_5"/>
          <p:cNvSpPr txBox="1"/>
          <p:nvPr/>
        </p:nvSpPr>
        <p:spPr>
          <a:xfrm>
            <a:off x="104400" y="2322975"/>
            <a:ext cx="44676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Evitar o contato físico.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Permanecer em casa.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Sair apenas em casos essenciais.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 máscaras ao sair de casa.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7787b0f0e6_0_5"/>
          <p:cNvSpPr txBox="1"/>
          <p:nvPr/>
        </p:nvSpPr>
        <p:spPr>
          <a:xfrm>
            <a:off x="1868450" y="90125"/>
            <a:ext cx="4877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3200"/>
              <a:t>Covid - 19 (SarsCov - 2)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7787b0f0e6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225" y="1013538"/>
            <a:ext cx="2873175" cy="287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751525" y="0"/>
            <a:ext cx="74253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3200"/>
              <a:t>Qual é a relação: temperatura x vírus?</a:t>
            </a:r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025" y="416545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0" y="3821750"/>
            <a:ext cx="77886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Um estudo feito por pesquisadores da Universidade Beihang na China em 100 cidades chinesas, mostrou que ambientes </a:t>
            </a:r>
            <a:r>
              <a:rPr lang="pt-BR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cujas </a:t>
            </a:r>
            <a:r>
              <a:rPr b="0" i="0" lang="pt-BR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temperaturas </a:t>
            </a:r>
            <a:r>
              <a:rPr lang="pt-BR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estão acima de 18ºC e a umidade está entre 50% - 60%</a:t>
            </a:r>
            <a:r>
              <a:rPr b="0" i="0" lang="pt-BR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possu</a:t>
            </a:r>
            <a:r>
              <a:rPr lang="pt-BR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b="0" i="0" lang="pt-BR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um índice de contaminação menor do que em cidades com temperaturas mais baixas e umidades </a:t>
            </a:r>
            <a:r>
              <a:rPr lang="pt-BR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inregulares.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42050"/>
            <a:ext cx="2889525" cy="25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6025" y="783825"/>
            <a:ext cx="3016292" cy="25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4225" y="717475"/>
            <a:ext cx="3161500" cy="2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849450" y="3314775"/>
            <a:ext cx="86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4439025" y="3314775"/>
            <a:ext cx="654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Umidade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7439700" y="3314775"/>
            <a:ext cx="1107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Contaminação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3227100" y="0"/>
            <a:ext cx="23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Impacto 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0" y="3408950"/>
            <a:ext cx="56091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Aumento de até 300% no custo do transporte de insumos hospitalares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Demora de até 90 dias para a chegada de insumos no país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Jornada de trabalho de 12 horas ou mais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000" y="760800"/>
            <a:ext cx="3881075" cy="21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332350" y="847275"/>
            <a:ext cx="41139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latin typeface="Proxima Nova"/>
                <a:ea typeface="Proxima Nova"/>
                <a:cs typeface="Proxima Nova"/>
                <a:sym typeface="Proxima Nova"/>
              </a:rPr>
              <a:t>A pandemia tem causado um grande impacto ao redor do mundo. Entre outros problemas causados, como o fechamento de lojas e permitindo que apenas os serviços essenciais continuem, estão: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idx="1" type="body"/>
          </p:nvPr>
        </p:nvSpPr>
        <p:spPr>
          <a:xfrm>
            <a:off x="312600" y="834100"/>
            <a:ext cx="4259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000000"/>
                </a:solidFill>
              </a:rPr>
              <a:t>As principais medidas para evitar o vírus são: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450" y="41567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104400" y="2184300"/>
            <a:ext cx="44676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Evitar o contato físico.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Permanecer em casa.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Sair apenas em casos essenciais.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 máscaras ao sair de casa.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2973850" y="90125"/>
            <a:ext cx="311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Disseminação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800" y="1929974"/>
            <a:ext cx="1755450" cy="18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050" y="1381563"/>
            <a:ext cx="2280950" cy="23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26925" y="1886975"/>
            <a:ext cx="46320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A maior dificuldade de médicos e enfermeiros para tratar pacientes diagnosticados com um desses vírus é justamente o contato físico e a proximidade.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925" y="4128400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1928725" y="65700"/>
            <a:ext cx="172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300" y="949350"/>
            <a:ext cx="3244800" cy="3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7774d4c72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7750" y="4155275"/>
            <a:ext cx="1176250" cy="11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7774d4c72a_1_0"/>
          <p:cNvSpPr txBox="1"/>
          <p:nvPr/>
        </p:nvSpPr>
        <p:spPr>
          <a:xfrm>
            <a:off x="3037675" y="0"/>
            <a:ext cx="19950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Inovação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7774d4c72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1650" y="1498938"/>
            <a:ext cx="3541798" cy="26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7774d4c72a_1_0"/>
          <p:cNvSpPr txBox="1"/>
          <p:nvPr>
            <p:ph idx="1" type="body"/>
          </p:nvPr>
        </p:nvSpPr>
        <p:spPr>
          <a:xfrm>
            <a:off x="71325" y="2436200"/>
            <a:ext cx="45951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>
                <a:solidFill>
                  <a:srgbClr val="000000"/>
                </a:solidFill>
              </a:rPr>
              <a:t>Com o intuito de minimizar esses riscos e maximizar o tratamento de pacientes, a TechCare criou um sistema de monitoramento com sensores de temperatura e umidade em UTIs hospitalares.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136" name="Google Shape;136;g7774d4c72a_1_0"/>
          <p:cNvSpPr txBox="1"/>
          <p:nvPr/>
        </p:nvSpPr>
        <p:spPr>
          <a:xfrm>
            <a:off x="90975" y="1088725"/>
            <a:ext cx="45558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Estudos de alguns virologistas apontam que</a:t>
            </a:r>
            <a:r>
              <a:rPr lang="pt-BR" sz="1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temperaturas baixas e umidades desreguladas aumentam as chances de propagação d</a:t>
            </a:r>
            <a:r>
              <a:rPr lang="pt-BR" sz="16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Covid-19.</a:t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